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4" autoAdjust="0"/>
  </p:normalViewPr>
  <p:slideViewPr>
    <p:cSldViewPr>
      <p:cViewPr>
        <p:scale>
          <a:sx n="100" d="100"/>
          <a:sy n="100" d="100"/>
        </p:scale>
        <p:origin x="-2892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81645-B053-409B-BAF5-17D883F002D7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CD266-74FC-4DE1-BBA6-970ED3EC4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9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D266-74FC-4DE1-BBA6-970ED3EC47C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16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svlab.hre.ntou.edu.tw/teacher/teacher.htm" TargetMode="External"/><Relationship Id="rId13" Type="http://schemas.openxmlformats.org/officeDocument/2006/relationships/hyperlink" Target="http://zh.wikipedia.org/wiki/%E7%BE%A9%E5%AE%88%E5%A4%A7%E5%AD%B8" TargetMode="External"/><Relationship Id="rId18" Type="http://schemas.openxmlformats.org/officeDocument/2006/relationships/hyperlink" Target="http://www.qigaipo.com/vso-png%E4%BA%BA%E7%89%A9%E5%85%8D%E6%8A%A0%E7%B4%A0%E6%9D%90.html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5.jpeg"/><Relationship Id="rId12" Type="http://schemas.microsoft.com/office/2007/relationships/hdphoto" Target="../media/hdphoto1.wdp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10" Type="http://schemas.openxmlformats.org/officeDocument/2006/relationships/image" Target="../media/image7.jpeg"/><Relationship Id="rId19" Type="http://schemas.openxmlformats.org/officeDocument/2006/relationships/image" Target="../media/image13.png"/><Relationship Id="rId4" Type="http://schemas.openxmlformats.org/officeDocument/2006/relationships/image" Target="../media/image2.gif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2"/>
          <a:stretch/>
        </p:blipFill>
        <p:spPr bwMode="auto">
          <a:xfrm>
            <a:off x="620911" y="771471"/>
            <a:ext cx="6237089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8" descr="C:\Program Files (x86)\Microsoft Office\MEDIA\OFFICE14\Lines\BD10358_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40035" y="7049194"/>
            <a:ext cx="4032000" cy="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8" descr="C:\Program Files (x86)\Microsoft Office\MEDIA\OFFICE14\Lines\BD1035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8979493"/>
            <a:ext cx="5197174" cy="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海大河工系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6724547"/>
            <a:ext cx="2088232" cy="23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16632" y="316145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主持人：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6632" y="45720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引言人：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781975" y="7916887"/>
            <a:ext cx="4807265" cy="1077218"/>
            <a:chOff x="694086" y="7774056"/>
            <a:chExt cx="4807265" cy="1077218"/>
          </a:xfrm>
        </p:grpSpPr>
        <p:sp>
          <p:nvSpPr>
            <p:cNvPr id="11" name="文字方塊 10"/>
            <p:cNvSpPr txBox="1"/>
            <p:nvPr/>
          </p:nvSpPr>
          <p:spPr>
            <a:xfrm>
              <a:off x="1465663" y="7774056"/>
              <a:ext cx="40356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chemeClr val="accent5"/>
                  </a:solidFill>
                  <a:latin typeface="+mj-ea"/>
                  <a:ea typeface="+mj-ea"/>
                </a:rPr>
                <a:t>楊馥</a:t>
              </a:r>
              <a:r>
                <a:rPr lang="zh-TW" altLang="en-US" sz="1600" b="1" dirty="0" smtClean="0">
                  <a:solidFill>
                    <a:schemeClr val="accent5"/>
                  </a:solidFill>
                  <a:latin typeface="+mj-ea"/>
                  <a:ea typeface="+mj-ea"/>
                </a:rPr>
                <a:t>菱 </a:t>
              </a:r>
              <a:r>
                <a:rPr lang="zh-TW" altLang="en-US" sz="1600" dirty="0" smtClean="0">
                  <a:latin typeface="+mj-ea"/>
                  <a:ea typeface="+mj-ea"/>
                </a:rPr>
                <a:t>副教授 </a:t>
              </a:r>
              <a:endParaRPr lang="en-US" altLang="zh-TW" sz="1600" dirty="0" smtClean="0">
                <a:latin typeface="+mj-ea"/>
                <a:ea typeface="+mj-ea"/>
              </a:endParaRPr>
            </a:p>
            <a:p>
              <a:r>
                <a:rPr lang="zh-TW" altLang="en-US" sz="1600" dirty="0" smtClean="0">
                  <a:latin typeface="+mj-ea"/>
                  <a:ea typeface="+mj-ea"/>
                </a:rPr>
                <a:t>國立台灣大學 機械工程學系</a:t>
              </a:r>
              <a:endParaRPr lang="en-US" altLang="zh-TW" sz="1600" dirty="0" smtClean="0">
                <a:latin typeface="+mj-ea"/>
                <a:ea typeface="+mj-ea"/>
              </a:endParaRPr>
            </a:p>
            <a:p>
              <a:r>
                <a:rPr lang="zh-TW" altLang="en-US" sz="1600" b="1" u="sng" dirty="0">
                  <a:latin typeface="+mj-ea"/>
                  <a:ea typeface="+mj-ea"/>
                </a:rPr>
                <a:t>先讓方程式說話：從牛頓力學到張量分析及微分方程</a:t>
              </a:r>
              <a:endParaRPr lang="en-US" altLang="zh-TW" sz="1600" b="1" u="sng" dirty="0" smtClean="0">
                <a:latin typeface="+mj-ea"/>
                <a:ea typeface="+mj-ea"/>
              </a:endParaRPr>
            </a:p>
          </p:txBody>
        </p:sp>
        <p:pic>
          <p:nvPicPr>
            <p:cNvPr id="1030" name="Picture 6" descr="http://www.me.ntu.edu.tw/main.php?mod=teacher&amp;func=show_personal_image&amp;teapro_id=4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" r="10401"/>
            <a:stretch/>
          </p:blipFill>
          <p:spPr bwMode="auto">
            <a:xfrm>
              <a:off x="694086" y="7924218"/>
              <a:ext cx="743824" cy="86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群組 15"/>
          <p:cNvGrpSpPr/>
          <p:nvPr/>
        </p:nvGrpSpPr>
        <p:grpSpPr>
          <a:xfrm>
            <a:off x="760837" y="5033665"/>
            <a:ext cx="4684387" cy="873899"/>
            <a:chOff x="812602" y="4530372"/>
            <a:chExt cx="4684387" cy="873899"/>
          </a:xfrm>
        </p:grpSpPr>
        <p:sp>
          <p:nvSpPr>
            <p:cNvPr id="12" name="文字方塊 11"/>
            <p:cNvSpPr txBox="1"/>
            <p:nvPr/>
          </p:nvSpPr>
          <p:spPr>
            <a:xfrm>
              <a:off x="1607412" y="4530372"/>
              <a:ext cx="388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accent5"/>
                  </a:solidFill>
                  <a:latin typeface="+mj-ea"/>
                  <a:ea typeface="+mj-ea"/>
                </a:rPr>
                <a:t>黃奇 </a:t>
              </a:r>
              <a:r>
                <a:rPr lang="zh-TW" altLang="en-US" sz="1600" dirty="0" smtClean="0">
                  <a:latin typeface="+mj-ea"/>
                  <a:ea typeface="+mj-ea"/>
                </a:rPr>
                <a:t>校長</a:t>
              </a:r>
              <a:endParaRPr lang="en-US" altLang="zh-TW" sz="1600" dirty="0" smtClean="0">
                <a:latin typeface="+mj-ea"/>
                <a:ea typeface="+mj-ea"/>
              </a:endParaRPr>
            </a:p>
            <a:p>
              <a:r>
                <a:rPr lang="zh-TW" altLang="en-US" sz="1600" dirty="0" smtClean="0">
                  <a:latin typeface="+mj-ea"/>
                  <a:ea typeface="+mj-ea"/>
                </a:rPr>
                <a:t>國立金門大學</a:t>
              </a:r>
              <a:endParaRPr lang="en-US" altLang="zh-TW" sz="1600" dirty="0" smtClean="0">
                <a:latin typeface="+mj-ea"/>
                <a:ea typeface="+mj-ea"/>
              </a:endParaRPr>
            </a:p>
            <a:p>
              <a:r>
                <a:rPr lang="zh-TW" altLang="en-US" sz="1600" b="1" u="sng" dirty="0">
                  <a:latin typeface="+mj-ea"/>
                  <a:ea typeface="+mj-ea"/>
                </a:rPr>
                <a:t>如何提昇學生學習工程數學的動機及效果</a:t>
              </a:r>
              <a:endParaRPr lang="en-US" altLang="zh-TW" sz="1600" b="1" u="sng" dirty="0" smtClean="0">
                <a:latin typeface="+mj-ea"/>
                <a:ea typeface="+mj-ea"/>
              </a:endParaRPr>
            </a:p>
          </p:txBody>
        </p:sp>
        <p:pic>
          <p:nvPicPr>
            <p:cNvPr id="18" name="Picture 1" descr="國立金門大學校長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4" r="28952" b="31163"/>
            <a:stretch/>
          </p:blipFill>
          <p:spPr bwMode="auto">
            <a:xfrm>
              <a:off x="812602" y="4540271"/>
              <a:ext cx="763018" cy="86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3540105" y="124153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2800" b="1" dirty="0">
                <a:latin typeface="+mj-ea"/>
                <a:ea typeface="+mj-ea"/>
              </a:rPr>
              <a:t>工程數學教育論壇</a:t>
            </a:r>
            <a:endParaRPr lang="zh-TW" altLang="en-US" sz="28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764704" y="6041777"/>
            <a:ext cx="3940956" cy="875665"/>
            <a:chOff x="3969404" y="4541135"/>
            <a:chExt cx="3940956" cy="875665"/>
          </a:xfrm>
        </p:grpSpPr>
        <p:sp>
          <p:nvSpPr>
            <p:cNvPr id="6" name="文字方塊 5"/>
            <p:cNvSpPr txBox="1"/>
            <p:nvPr/>
          </p:nvSpPr>
          <p:spPr>
            <a:xfrm>
              <a:off x="4760074" y="4541135"/>
              <a:ext cx="31502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chemeClr val="accent5"/>
                  </a:solidFill>
                  <a:latin typeface="+mj-ea"/>
                  <a:ea typeface="+mj-ea"/>
                </a:rPr>
                <a:t>陳正宗</a:t>
              </a:r>
              <a:r>
                <a:rPr lang="zh-TW" altLang="en-US" sz="1600" dirty="0">
                  <a:latin typeface="+mj-ea"/>
                  <a:ea typeface="+mj-ea"/>
                </a:rPr>
                <a:t> 終身特聘教授</a:t>
              </a:r>
            </a:p>
            <a:p>
              <a:r>
                <a:rPr lang="zh-TW" altLang="en-US" sz="1600" dirty="0" smtClean="0">
                  <a:latin typeface="+mj-ea"/>
                  <a:ea typeface="+mj-ea"/>
                </a:rPr>
                <a:t>國立</a:t>
              </a:r>
              <a:r>
                <a:rPr lang="zh-TW" altLang="en-US" sz="1600" dirty="0">
                  <a:latin typeface="+mj-ea"/>
                  <a:ea typeface="+mj-ea"/>
                </a:rPr>
                <a:t>海洋</a:t>
              </a:r>
              <a:r>
                <a:rPr lang="zh-TW" altLang="en-US" sz="1600" dirty="0" smtClean="0">
                  <a:latin typeface="+mj-ea"/>
                  <a:ea typeface="+mj-ea"/>
                </a:rPr>
                <a:t>大學 河海工程學系</a:t>
              </a:r>
              <a:endParaRPr lang="en-US" altLang="zh-TW" sz="1600" dirty="0" smtClean="0">
                <a:latin typeface="+mj-ea"/>
                <a:ea typeface="+mj-ea"/>
              </a:endParaRPr>
            </a:p>
            <a:p>
              <a:r>
                <a:rPr lang="zh-TW" altLang="en-US" sz="1600" b="1" u="sng" dirty="0">
                  <a:latin typeface="+mj-ea"/>
                  <a:ea typeface="+mj-ea"/>
                </a:rPr>
                <a:t>工程數學教學經驗拾穗</a:t>
              </a:r>
              <a:endParaRPr lang="en-US" altLang="zh-TW" sz="1600" b="1" u="sng" dirty="0" smtClean="0">
                <a:latin typeface="+mj-ea"/>
                <a:ea typeface="+mj-ea"/>
              </a:endParaRPr>
            </a:p>
          </p:txBody>
        </p:sp>
        <p:pic>
          <p:nvPicPr>
            <p:cNvPr id="20" name="Picture 26" descr="http://msvlab.hre.ntou.edu.tw/teacher/h940616ha.jp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5" b="10574"/>
            <a:stretch/>
          </p:blipFill>
          <p:spPr bwMode="auto">
            <a:xfrm>
              <a:off x="3969404" y="4552800"/>
              <a:ext cx="741700" cy="86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764704" y="7049889"/>
            <a:ext cx="5048262" cy="875665"/>
            <a:chOff x="876603" y="6525844"/>
            <a:chExt cx="5048262" cy="875665"/>
          </a:xfrm>
        </p:grpSpPr>
        <p:sp>
          <p:nvSpPr>
            <p:cNvPr id="23" name="文字方塊 22"/>
            <p:cNvSpPr txBox="1"/>
            <p:nvPr/>
          </p:nvSpPr>
          <p:spPr>
            <a:xfrm>
              <a:off x="1649608" y="6525844"/>
              <a:ext cx="4275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solidFill>
                    <a:schemeClr val="accent5"/>
                  </a:solidFill>
                  <a:latin typeface="+mj-ea"/>
                  <a:ea typeface="+mj-ea"/>
                </a:rPr>
                <a:t>葉丙成 </a:t>
              </a:r>
              <a:r>
                <a:rPr lang="zh-TW" altLang="en-US" sz="1600" dirty="0" smtClean="0">
                  <a:latin typeface="+mj-ea"/>
                  <a:ea typeface="+mj-ea"/>
                </a:rPr>
                <a:t>副教授 </a:t>
              </a:r>
              <a:r>
                <a:rPr lang="en-US" altLang="zh-TW" sz="1600" dirty="0" smtClean="0">
                  <a:latin typeface="+mj-ea"/>
                  <a:ea typeface="+mj-ea"/>
                </a:rPr>
                <a:t>(</a:t>
              </a:r>
              <a:r>
                <a:rPr lang="zh-TW" altLang="en-US" sz="1600" dirty="0" smtClean="0">
                  <a:latin typeface="+mj-ea"/>
                  <a:ea typeface="+mj-ea"/>
                </a:rPr>
                <a:t>台大</a:t>
              </a:r>
              <a:r>
                <a:rPr lang="en-US" altLang="zh-TW" sz="1600" dirty="0" smtClean="0">
                  <a:latin typeface="+mj-ea"/>
                  <a:ea typeface="+mj-ea"/>
                </a:rPr>
                <a:t>MOOC</a:t>
              </a:r>
              <a:r>
                <a:rPr lang="zh-TW" altLang="en-US" sz="1600" dirty="0" smtClean="0">
                  <a:latin typeface="+mj-ea"/>
                  <a:ea typeface="+mj-ea"/>
                </a:rPr>
                <a:t>計畫執行長</a:t>
              </a:r>
              <a:r>
                <a:rPr lang="en-US" altLang="zh-TW" sz="1600" dirty="0" smtClean="0">
                  <a:latin typeface="+mj-ea"/>
                  <a:ea typeface="+mj-ea"/>
                </a:rPr>
                <a:t>)</a:t>
              </a:r>
            </a:p>
            <a:p>
              <a:r>
                <a:rPr lang="zh-TW" altLang="en-US" sz="1600" dirty="0" smtClean="0">
                  <a:latin typeface="+mj-ea"/>
                  <a:ea typeface="+mj-ea"/>
                </a:rPr>
                <a:t>國立台灣大學 電機工程學系</a:t>
              </a:r>
              <a:endParaRPr lang="en-US" altLang="zh-TW" sz="1600" dirty="0" smtClean="0">
                <a:latin typeface="+mj-ea"/>
                <a:ea typeface="+mj-ea"/>
              </a:endParaRPr>
            </a:p>
            <a:p>
              <a:r>
                <a:rPr lang="zh-TW" altLang="en-US" sz="1600" b="1" u="sng" dirty="0">
                  <a:latin typeface="+mj-ea"/>
                  <a:ea typeface="+mj-ea"/>
                </a:rPr>
                <a:t>虛實整合：遊戲與工數教學的結合！</a:t>
              </a:r>
              <a:endParaRPr lang="en-US" altLang="zh-TW" sz="1600" b="1" u="sng" dirty="0" smtClean="0">
                <a:latin typeface="+mj-ea"/>
                <a:ea typeface="+mj-ea"/>
              </a:endParaRPr>
            </a:p>
          </p:txBody>
        </p:sp>
        <p:pic>
          <p:nvPicPr>
            <p:cNvPr id="24" name="Picture 4" descr="Photo of Ping-Cheng Yeh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08"/>
            <a:stretch/>
          </p:blipFill>
          <p:spPr bwMode="auto">
            <a:xfrm>
              <a:off x="876603" y="6537509"/>
              <a:ext cx="740894" cy="86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155" y1="24034" x2="11155" y2="24034"/>
                        <a14:foregroundMark x1="15936" y1="27039" x2="15936" y2="27039"/>
                        <a14:foregroundMark x1="25498" y1="27039" x2="25498" y2="27039"/>
                        <a14:foregroundMark x1="31873" y1="28755" x2="31873" y2="28755"/>
                        <a14:foregroundMark x1="34661" y1="27897" x2="34661" y2="27897"/>
                        <a14:backgroundMark x1="81275" y1="71674" x2="81275" y2="71674"/>
                        <a14:backgroundMark x1="80876" y1="75966" x2="80876" y2="75966"/>
                        <a14:backgroundMark x1="79681" y1="79399" x2="79681" y2="79399"/>
                        <a14:backgroundMark x1="78088" y1="83691" x2="78088" y2="83691"/>
                        <a14:backgroundMark x1="76096" y1="87124" x2="76096" y2="87124"/>
                        <a14:backgroundMark x1="76494" y1="84549" x2="76494" y2="84549"/>
                        <a14:backgroundMark x1="80080" y1="71674" x2="80080" y2="71674"/>
                        <a14:backgroundMark x1="80876" y1="69099" x2="80876" y2="69099"/>
                        <a14:backgroundMark x1="80478" y1="67382" x2="80478" y2="67382"/>
                        <a14:backgroundMark x1="79681" y1="64378" x2="79681" y2="64378"/>
                        <a14:backgroundMark x1="79681" y1="62232" x2="79681" y2="62232"/>
                        <a14:backgroundMark x1="78884" y1="59227" x2="78884" y2="59227"/>
                        <a14:backgroundMark x1="80876" y1="58369" x2="80876" y2="58369"/>
                        <a14:backgroundMark x1="84462" y1="56652" x2="84462" y2="56652"/>
                        <a14:backgroundMark x1="86853" y1="55365" x2="86853" y2="55365"/>
                        <a14:backgroundMark x1="90837" y1="51931" x2="90837" y2="51931"/>
                        <a14:backgroundMark x1="94821" y1="46352" x2="94821" y2="46352"/>
                        <a14:backgroundMark x1="97211" y1="40343" x2="97211" y2="40343"/>
                        <a14:backgroundMark x1="98008" y1="36481" x2="98008" y2="36481"/>
                        <a14:backgroundMark x1="98406" y1="30043" x2="98406" y2="30043"/>
                        <a14:backgroundMark x1="98406" y1="25322" x2="98406" y2="25322"/>
                        <a14:backgroundMark x1="97211" y1="19742" x2="97211" y2="19742"/>
                        <a14:backgroundMark x1="86056" y1="5150" x2="86056" y2="5150"/>
                        <a14:backgroundMark x1="23108" y1="3004" x2="23108" y2="3004"/>
                        <a14:backgroundMark x1="22709" y1="63090" x2="22709" y2="63090"/>
                        <a14:backgroundMark x1="24303" y1="63948" x2="24303" y2="63948"/>
                        <a14:backgroundMark x1="18327" y1="62232" x2="18327" y2="62232"/>
                        <a14:backgroundMark x1="16733" y1="60944" x2="16733" y2="60944"/>
                        <a14:backgroundMark x1="24701" y1="64378" x2="24701" y2="64378"/>
                        <a14:backgroundMark x1="68924" y1="93133" x2="68924" y2="93133"/>
                        <a14:backgroundMark x1="63347" y1="96567" x2="63347" y2="96567"/>
                        <a14:backgroundMark x1="51793" y1="98283" x2="51793" y2="98283"/>
                        <a14:backgroundMark x1="46215" y1="97425" x2="46215" y2="97425"/>
                        <a14:backgroundMark x1="41434" y1="95279" x2="41434" y2="95279"/>
                        <a14:backgroundMark x1="40239" y1="93991" x2="40239" y2="93991"/>
                        <a14:backgroundMark x1="43825" y1="96567" x2="43825" y2="96567"/>
                        <a14:backgroundMark x1="1992" y1="21030" x2="1992" y2="21030"/>
                        <a14:backgroundMark x1="1992" y1="21459" x2="1992" y2="21459"/>
                        <a14:backgroundMark x1="1594" y1="42918" x2="1594" y2="42918"/>
                        <a14:backgroundMark x1="25100" y1="63090" x2="25100" y2="63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5544048"/>
            <a:ext cx="1163262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upload.wikimedia.org/wikipedia/zh/thumb/5/58/Logo_of_ISU.png/220px-Logo_of_ISU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71" y="2915816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圖片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82" y="4175896"/>
            <a:ext cx="106208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2"/>
          <a:stretch/>
        </p:blipFill>
        <p:spPr>
          <a:xfrm>
            <a:off x="2152148" y="1260701"/>
            <a:ext cx="1420868" cy="47892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548680" y="3545707"/>
            <a:ext cx="3754825" cy="1127918"/>
            <a:chOff x="692696" y="2455317"/>
            <a:chExt cx="3754825" cy="1127918"/>
          </a:xfrm>
        </p:grpSpPr>
        <p:grpSp>
          <p:nvGrpSpPr>
            <p:cNvPr id="21" name="群組 20"/>
            <p:cNvGrpSpPr/>
            <p:nvPr/>
          </p:nvGrpSpPr>
          <p:grpSpPr>
            <a:xfrm>
              <a:off x="912173" y="2555776"/>
              <a:ext cx="3535348" cy="923330"/>
              <a:chOff x="1693852" y="1979712"/>
              <a:chExt cx="3535348" cy="923330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2458788" y="1979712"/>
                <a:ext cx="27704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chemeClr val="accent5"/>
                    </a:solidFill>
                    <a:latin typeface="+mj-ea"/>
                    <a:ea typeface="+mj-ea"/>
                  </a:rPr>
                  <a:t>許世</a:t>
                </a:r>
                <a:r>
                  <a:rPr lang="zh-TW" altLang="en-US" b="1" dirty="0" smtClean="0">
                    <a:solidFill>
                      <a:schemeClr val="accent5"/>
                    </a:solidFill>
                    <a:latin typeface="+mj-ea"/>
                    <a:ea typeface="+mj-ea"/>
                  </a:rPr>
                  <a:t>壁 </a:t>
                </a:r>
                <a:endParaRPr lang="en-US" altLang="zh-TW" b="1" dirty="0" smtClean="0">
                  <a:solidFill>
                    <a:schemeClr val="accent5"/>
                  </a:solidFill>
                  <a:latin typeface="+mj-ea"/>
                  <a:ea typeface="+mj-ea"/>
                </a:endParaRPr>
              </a:p>
              <a:p>
                <a:r>
                  <a:rPr lang="zh-TW" altLang="en-US" dirty="0" smtClean="0">
                    <a:latin typeface="+mj-ea"/>
                    <a:ea typeface="+mj-ea"/>
                  </a:rPr>
                  <a:t>國家</a:t>
                </a:r>
                <a:r>
                  <a:rPr lang="zh-TW" altLang="en-US" dirty="0">
                    <a:latin typeface="+mj-ea"/>
                    <a:ea typeface="+mj-ea"/>
                  </a:rPr>
                  <a:t>講座教授</a:t>
                </a:r>
              </a:p>
              <a:p>
                <a:r>
                  <a:rPr lang="zh-TW" altLang="en-US" dirty="0" smtClean="0">
                    <a:latin typeface="+mj-ea"/>
                    <a:ea typeface="+mj-ea"/>
                  </a:rPr>
                  <a:t>國立清華大學 數學系</a:t>
                </a:r>
                <a:endParaRPr lang="en-US" altLang="zh-TW" dirty="0" smtClean="0">
                  <a:latin typeface="+mj-ea"/>
                  <a:ea typeface="+mj-ea"/>
                </a:endParaRPr>
              </a:p>
            </p:txBody>
          </p:sp>
          <p:pic>
            <p:nvPicPr>
              <p:cNvPr id="1026" name="Picture 2" descr="裝飾性圖片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01" r="10101"/>
              <a:stretch/>
            </p:blipFill>
            <p:spPr bwMode="auto">
              <a:xfrm>
                <a:off x="1693852" y="1991377"/>
                <a:ext cx="764936" cy="900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群組 33"/>
            <p:cNvGrpSpPr/>
            <p:nvPr/>
          </p:nvGrpSpPr>
          <p:grpSpPr>
            <a:xfrm>
              <a:off x="692696" y="2455317"/>
              <a:ext cx="1190771" cy="1127918"/>
              <a:chOff x="692696" y="2451553"/>
              <a:chExt cx="1190771" cy="1127918"/>
            </a:xfrm>
          </p:grpSpPr>
          <p:pic>
            <p:nvPicPr>
              <p:cNvPr id="44" name="Picture 10" descr="http://img0.ph.126.net/7kAAfQKBkGjIKTLLz_lTQw==/6597687692192538129.png">
                <a:hlinkClick r:id="rId18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4000" r="52111">
                            <a14:backgroundMark x1="49222" y1="79032" x2="49222" y2="79032"/>
                            <a14:backgroundMark x1="48667" y1="78111" x2="48667" y2="78111"/>
                            <a14:backgroundMark x1="48889" y1="77189" x2="48889" y2="77189"/>
                            <a14:backgroundMark x1="49444" y1="76267" x2="49444" y2="76267"/>
                            <a14:backgroundMark x1="49667" y1="76037" x2="49667" y2="76037"/>
                            <a14:backgroundMark x1="49333" y1="79263" x2="49333" y2="79263"/>
                            <a14:backgroundMark x1="48556" y1="79263" x2="48556" y2="79263"/>
                            <a14:backgroundMark x1="49222" y1="78802" x2="49222" y2="7880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 flipH="1" flipV="1">
                <a:off x="1340768" y="3056068"/>
                <a:ext cx="542699" cy="523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0" descr="http://img0.ph.126.net/7kAAfQKBkGjIKTLLz_lTQw==/6597687692192538129.png">
                <a:hlinkClick r:id="rId18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4000" r="52111">
                            <a14:backgroundMark x1="49222" y1="79032" x2="49222" y2="79032"/>
                            <a14:backgroundMark x1="48667" y1="78111" x2="48667" y2="78111"/>
                            <a14:backgroundMark x1="48889" y1="77189" x2="48889" y2="77189"/>
                            <a14:backgroundMark x1="49444" y1="76267" x2="49444" y2="76267"/>
                            <a14:backgroundMark x1="49667" y1="76037" x2="49667" y2="76037"/>
                            <a14:backgroundMark x1="49333" y1="79263" x2="49333" y2="79263"/>
                            <a14:backgroundMark x1="48556" y1="79263" x2="48556" y2="79263"/>
                            <a14:backgroundMark x1="49222" y1="78802" x2="49222" y2="7880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692696" y="2451553"/>
                <a:ext cx="542699" cy="523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42" name="Picture 18" descr="C:\Program Files (x86)\Microsoft Office\MEDIA\OFFICE14\Lines\BD10358_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2" y="1763688"/>
            <a:ext cx="5004000" cy="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C:\Program Files (x86)\Microsoft Office\MEDIA\OFFICE14\Lines\BD10358_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035" y="2650043"/>
            <a:ext cx="936000" cy="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文字方塊 58"/>
          <p:cNvSpPr txBox="1"/>
          <p:nvPr/>
        </p:nvSpPr>
        <p:spPr>
          <a:xfrm>
            <a:off x="116632" y="17636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Organizer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：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0" name="Picture 18" descr="C:\Program Files (x86)\Microsoft Office\MEDIA\OFFICE14\Lines\BD10358_.g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4035" y="4036299"/>
            <a:ext cx="900000" cy="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群組 61"/>
          <p:cNvGrpSpPr/>
          <p:nvPr/>
        </p:nvGrpSpPr>
        <p:grpSpPr>
          <a:xfrm>
            <a:off x="764704" y="2123728"/>
            <a:ext cx="3942374" cy="1200329"/>
            <a:chOff x="4017713" y="4422328"/>
            <a:chExt cx="3942374" cy="1200329"/>
          </a:xfrm>
        </p:grpSpPr>
        <p:sp>
          <p:nvSpPr>
            <p:cNvPr id="64" name="文字方塊 63"/>
            <p:cNvSpPr txBox="1"/>
            <p:nvPr/>
          </p:nvSpPr>
          <p:spPr>
            <a:xfrm>
              <a:off x="4809801" y="4422328"/>
              <a:ext cx="3150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accent5"/>
                  </a:solidFill>
                  <a:latin typeface="+mj-ea"/>
                  <a:ea typeface="+mj-ea"/>
                </a:rPr>
                <a:t>陳正宗</a:t>
              </a:r>
              <a:r>
                <a:rPr lang="zh-TW" altLang="en-US" dirty="0">
                  <a:latin typeface="+mj-ea"/>
                  <a:ea typeface="+mj-ea"/>
                </a:rPr>
                <a:t> </a:t>
              </a:r>
              <a:endParaRPr lang="en-US" altLang="zh-TW" dirty="0" smtClean="0">
                <a:latin typeface="+mj-ea"/>
                <a:ea typeface="+mj-ea"/>
              </a:endParaRPr>
            </a:p>
            <a:p>
              <a:r>
                <a:rPr lang="zh-TW" altLang="en-US" dirty="0" smtClean="0">
                  <a:latin typeface="+mj-ea"/>
                  <a:ea typeface="+mj-ea"/>
                </a:rPr>
                <a:t>終身</a:t>
              </a:r>
              <a:r>
                <a:rPr lang="zh-TW" altLang="en-US" dirty="0">
                  <a:latin typeface="+mj-ea"/>
                  <a:ea typeface="+mj-ea"/>
                </a:rPr>
                <a:t>特聘</a:t>
              </a:r>
              <a:r>
                <a:rPr lang="zh-TW" altLang="en-US" dirty="0" smtClean="0">
                  <a:latin typeface="+mj-ea"/>
                  <a:ea typeface="+mj-ea"/>
                </a:rPr>
                <a:t>教授</a:t>
              </a:r>
              <a:endParaRPr lang="en-US" altLang="zh-TW" dirty="0" smtClean="0">
                <a:latin typeface="+mj-ea"/>
                <a:ea typeface="+mj-ea"/>
              </a:endParaRPr>
            </a:p>
            <a:p>
              <a:r>
                <a:rPr lang="zh-TW" altLang="en-US" dirty="0" smtClean="0">
                  <a:latin typeface="+mj-ea"/>
                  <a:ea typeface="+mj-ea"/>
                </a:rPr>
                <a:t>教育部工科學術獎</a:t>
              </a:r>
              <a:endParaRPr lang="zh-TW" altLang="en-US" dirty="0">
                <a:latin typeface="+mj-ea"/>
                <a:ea typeface="+mj-ea"/>
              </a:endParaRPr>
            </a:p>
            <a:p>
              <a:r>
                <a:rPr lang="zh-TW" altLang="en-US" dirty="0" smtClean="0">
                  <a:latin typeface="+mj-ea"/>
                  <a:ea typeface="+mj-ea"/>
                </a:rPr>
                <a:t>國立</a:t>
              </a:r>
              <a:r>
                <a:rPr lang="zh-TW" altLang="en-US" dirty="0">
                  <a:latin typeface="+mj-ea"/>
                  <a:ea typeface="+mj-ea"/>
                </a:rPr>
                <a:t>海洋</a:t>
              </a:r>
              <a:r>
                <a:rPr lang="zh-TW" altLang="en-US" dirty="0" smtClean="0">
                  <a:latin typeface="+mj-ea"/>
                  <a:ea typeface="+mj-ea"/>
                </a:rPr>
                <a:t>大學 河海工程學系</a:t>
              </a:r>
              <a:endParaRPr lang="en-US" altLang="zh-TW" dirty="0" smtClean="0">
                <a:latin typeface="+mj-ea"/>
                <a:ea typeface="+mj-ea"/>
              </a:endParaRPr>
            </a:p>
          </p:txBody>
        </p:sp>
        <p:pic>
          <p:nvPicPr>
            <p:cNvPr id="65" name="Picture 26" descr="http://msvlab.hre.ntou.edu.tw/teacher/h940616ha.jp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5" b="10574"/>
            <a:stretch/>
          </p:blipFill>
          <p:spPr bwMode="auto">
            <a:xfrm>
              <a:off x="4017713" y="4560057"/>
              <a:ext cx="772604" cy="90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 flipV="1">
            <a:off x="1196752" y="2782070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8680" y="2177555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 flipV="1">
            <a:off x="1196752" y="5518374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8680" y="4913859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 flipV="1">
            <a:off x="1196752" y="6526486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8680" y="5921971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 flipV="1">
            <a:off x="1196752" y="7534598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8680" y="6930083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 flipV="1">
            <a:off x="1196752" y="8542710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http://img0.ph.126.net/7kAAfQKBkGjIKTLLz_lTQw==/6597687692192538129.pn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0" r="52111">
                        <a14:backgroundMark x1="49222" y1="79032" x2="49222" y2="79032"/>
                        <a14:backgroundMark x1="48667" y1="78111" x2="48667" y2="78111"/>
                        <a14:backgroundMark x1="48889" y1="77189" x2="48889" y2="77189"/>
                        <a14:backgroundMark x1="49444" y1="76267" x2="49444" y2="76267"/>
                        <a14:backgroundMark x1="49667" y1="76037" x2="49667" y2="76037"/>
                        <a14:backgroundMark x1="49333" y1="79263" x2="49333" y2="79263"/>
                        <a14:backgroundMark x1="48556" y1="79263" x2="48556" y2="79263"/>
                        <a14:backgroundMark x1="49222" y1="78802" x2="49222" y2="7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8680" y="7938195"/>
            <a:ext cx="542699" cy="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356991" y="1835696"/>
            <a:ext cx="352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+mj-ea"/>
                <a:ea typeface="+mj-ea"/>
              </a:rPr>
              <a:t>時間</a:t>
            </a:r>
            <a:r>
              <a:rPr lang="zh-TW" altLang="en-US" sz="1600" b="1" dirty="0" smtClean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en-US" altLang="zh-TW" sz="1600" b="1" dirty="0" smtClean="0">
                <a:solidFill>
                  <a:srgbClr val="0000FF"/>
                </a:solidFill>
                <a:latin typeface="+mj-ea"/>
                <a:ea typeface="+mj-ea"/>
              </a:rPr>
              <a:t>16:00-18:00, May </a:t>
            </a:r>
            <a:r>
              <a:rPr lang="en-US" altLang="zh-TW" sz="1600" b="1" dirty="0" smtClean="0">
                <a:solidFill>
                  <a:srgbClr val="0000FF"/>
                </a:solidFill>
                <a:latin typeface="+mj-ea"/>
                <a:ea typeface="+mj-ea"/>
              </a:rPr>
              <a:t>31, 2015</a:t>
            </a:r>
          </a:p>
          <a:p>
            <a:r>
              <a:rPr lang="zh-TW" altLang="en-US" sz="1600" b="1" dirty="0" smtClean="0">
                <a:solidFill>
                  <a:srgbClr val="0000FF"/>
                </a:solidFill>
                <a:latin typeface="+mj-ea"/>
                <a:ea typeface="+mj-ea"/>
              </a:rPr>
              <a:t>地點：義守大學 國際會議廳</a:t>
            </a:r>
            <a:endParaRPr lang="zh-TW" altLang="en-US" sz="1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1036" name="Picture 12" descr="http://images.missyuan.com/attachments/day_091007/20091007_548123017d9e77c61ff3Uo5qH6dm5Z6o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-16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-2401" r="19849" b="2401"/>
          <a:stretch/>
        </p:blipFill>
        <p:spPr bwMode="auto">
          <a:xfrm flipH="1" flipV="1">
            <a:off x="0" y="17239"/>
            <a:ext cx="4365104" cy="19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92696" y="-108520"/>
            <a:ext cx="5994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 Bamba LET" pitchFamily="2" charset="0"/>
                <a:ea typeface="+mj-ea"/>
              </a:rPr>
              <a:t>TwSIAM</a:t>
            </a:r>
            <a:r>
              <a:rPr lang="en-US" altLang="zh-TW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 Bamba LET" pitchFamily="2" charset="0"/>
                <a:ea typeface="+mj-ea"/>
              </a:rPr>
              <a:t>2015</a:t>
            </a:r>
            <a:endParaRPr lang="zh-TW" altLang="en-US" sz="5400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 Bamba LET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55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437</TotalTime>
  <Words>137</Words>
  <Application>Microsoft Office PowerPoint</Application>
  <PresentationFormat>如螢幕大小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氣流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WenSheng-Huang</dc:creator>
  <cp:lastModifiedBy>0605JUA</cp:lastModifiedBy>
  <cp:revision>36</cp:revision>
  <dcterms:created xsi:type="dcterms:W3CDTF">2015-03-16T02:39:51Z</dcterms:created>
  <dcterms:modified xsi:type="dcterms:W3CDTF">2015-03-26T02:12:36Z</dcterms:modified>
</cp:coreProperties>
</file>